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34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5" r:id="rId3"/>
    <p:sldId id="267" r:id="rId4"/>
    <p:sldId id="274" r:id="rId5"/>
    <p:sldId id="269" r:id="rId6"/>
    <p:sldId id="262" r:id="rId7"/>
    <p:sldId id="259" r:id="rId8"/>
    <p:sldId id="263" r:id="rId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2140DD"/>
    <a:srgbClr val="1658EA"/>
    <a:srgbClr val="0033CC"/>
    <a:srgbClr val="00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8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7DA86DCB-69F9-4E10-AB3E-BED94ED2263E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33BADBE-85D0-4F40-A425-4CE36D9182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9267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8D3A61D-00FD-4221-833D-43DD2F5AAB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87201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FB98A84-3945-4BA6-BD13-829EE1F47281}" type="slidenum">
              <a:rPr lang="en-US" altLang="en-US" smtClean="0">
                <a:latin typeface="Arial" charset="0"/>
              </a:rPr>
              <a:pPr/>
              <a:t>1</a:t>
            </a:fld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98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B607DAC-7EC6-4BC0-B45F-439C816D4D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7496925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6E0D1-D198-4EBB-AEC7-F910D1D32B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370888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0D4B4-716B-4927-AE6A-291564A5E0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0917711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7122D-C44C-480F-81C7-5E8E08C9EB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052655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E1FBF8-5CDB-47A5-9AE6-3AC67498FD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43820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9AD4D8-0DC4-4829-8E75-CDD000FCE6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6901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307A76-01B6-4CA7-97B8-4A27A8AF18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60542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AC5D3E-D997-4439-899C-B81C8391F1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29692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E65F4-401B-4E80-AD91-A4E9298E58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638703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D900A9-A165-432F-96FB-A7E53F74B2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82958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6FB8DEE-7FB2-4A16-A5AE-C8ED6BD4DE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7408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0FC5884-A183-4844-929D-1CCED262D1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1" r:id="rId1"/>
    <p:sldLayoutId id="2147484507" r:id="rId2"/>
    <p:sldLayoutId id="2147484512" r:id="rId3"/>
    <p:sldLayoutId id="2147484513" r:id="rId4"/>
    <p:sldLayoutId id="2147484514" r:id="rId5"/>
    <p:sldLayoutId id="2147484515" r:id="rId6"/>
    <p:sldLayoutId id="2147484508" r:id="rId7"/>
    <p:sldLayoutId id="2147484516" r:id="rId8"/>
    <p:sldLayoutId id="2147484517" r:id="rId9"/>
    <p:sldLayoutId id="2147484509" r:id="rId10"/>
    <p:sldLayoutId id="214748451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eb1.nbed.nb.ca/sites/ASD-W/transportation/Pages/Closures.asp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calvin.anderson@nbed.nb.ca" TargetMode="Externa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8.jpeg"/><Relationship Id="rId4" Type="http://schemas.openxmlformats.org/officeDocument/2006/relationships/hyperlink" Target="http://web1.nbed.nb.ca/sites/ASD-W/PriestmanStreet/Pages/default.asp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52400"/>
            <a:ext cx="5181600" cy="1219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600"/>
              </a:spcAft>
              <a:defRPr/>
            </a:pPr>
            <a:br>
              <a:rPr lang="en-US" sz="2400" dirty="0">
                <a:solidFill>
                  <a:srgbClr val="006600"/>
                </a:solidFill>
                <a:latin typeface="Arial Rounded MT Bold" pitchFamily="34" charset="0"/>
                <a:cs typeface="Trebuchet MS" pitchFamily="34" charset="0"/>
              </a:rPr>
            </a:br>
            <a:r>
              <a:rPr lang="en-US" sz="3100" dirty="0">
                <a:solidFill>
                  <a:srgbClr val="0033CC"/>
                </a:solidFill>
                <a:latin typeface="Arial Rounded MT Bold" pitchFamily="34" charset="0"/>
                <a:cs typeface="Trebuchet MS" pitchFamily="34" charset="0"/>
              </a:rPr>
              <a:t>Priestman Elementary School </a:t>
            </a:r>
            <a:br>
              <a:rPr lang="en-US" sz="4000" dirty="0">
                <a:solidFill>
                  <a:srgbClr val="006600"/>
                </a:solidFill>
                <a:latin typeface="Arial Rounded MT Bold" pitchFamily="34" charset="0"/>
                <a:cs typeface="Trebuchet MS" pitchFamily="34" charset="0"/>
              </a:rPr>
            </a:b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  <a:cs typeface="Trebuchet MS" pitchFamily="34" charset="0"/>
              </a:rPr>
              <a:t>Anglophone School District - West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Arial Rounded MT Bold" pitchFamily="34" charset="0"/>
              <a:cs typeface="Trebuchet MS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1600200"/>
            <a:ext cx="4953000" cy="914400"/>
          </a:xfrm>
        </p:spPr>
        <p:txBody>
          <a:bodyPr/>
          <a:lstStyle/>
          <a:p>
            <a:pPr marR="0" algn="ctr" eaLnBrk="1" hangingPunct="1">
              <a:spcBef>
                <a:spcPct val="0"/>
              </a:spcBef>
              <a:buClr>
                <a:srgbClr val="404040"/>
              </a:buClr>
              <a:buFont typeface="Wingdings 2" pitchFamily="18" charset="2"/>
              <a:buNone/>
            </a:pPr>
            <a:r>
              <a:rPr lang="en-US" altLang="en-US" sz="2400" b="1" dirty="0">
                <a:solidFill>
                  <a:srgbClr val="0033CC"/>
                </a:solidFill>
                <a:ea typeface="FangSong" pitchFamily="49" charset="-122"/>
              </a:rPr>
              <a:t>Meet the Teacher</a:t>
            </a:r>
          </a:p>
          <a:p>
            <a:pPr marR="0" algn="ctr" eaLnBrk="1" hangingPunct="1">
              <a:spcBef>
                <a:spcPct val="0"/>
              </a:spcBef>
              <a:buClr>
                <a:srgbClr val="404040"/>
              </a:buClr>
              <a:buFont typeface="Wingdings 2" pitchFamily="18" charset="2"/>
              <a:buNone/>
            </a:pPr>
            <a:r>
              <a:rPr lang="en-US" altLang="en-US" sz="1800" b="1" dirty="0">
                <a:latin typeface="Arial Black" pitchFamily="34" charset="0"/>
              </a:rPr>
              <a:t>September 14, 2022</a:t>
            </a:r>
          </a:p>
          <a:p>
            <a:pPr marR="0" eaLnBrk="1" hangingPunct="1">
              <a:spcBef>
                <a:spcPts val="1800"/>
              </a:spcBef>
              <a:spcAft>
                <a:spcPts val="600"/>
              </a:spcAft>
              <a:buClr>
                <a:srgbClr val="404040"/>
              </a:buClr>
              <a:buFont typeface="Wingdings 2" pitchFamily="18" charset="2"/>
              <a:buNone/>
            </a:pPr>
            <a:r>
              <a:rPr lang="en-US" altLang="en-US" b="1" dirty="0">
                <a:latin typeface="Arial Black" pitchFamily="34" charset="0"/>
              </a:rPr>
              <a:t>	</a:t>
            </a:r>
          </a:p>
          <a:p>
            <a:pPr marR="0" eaLnBrk="1" hangingPunct="1">
              <a:spcBef>
                <a:spcPct val="0"/>
              </a:spcBef>
              <a:buClr>
                <a:srgbClr val="404040"/>
              </a:buClr>
              <a:buFont typeface="Wingdings 2" pitchFamily="18" charset="2"/>
              <a:buNone/>
            </a:pPr>
            <a:r>
              <a:rPr lang="en-US" altLang="en-US" b="1" dirty="0">
                <a:solidFill>
                  <a:schemeClr val="accent2"/>
                </a:solidFill>
                <a:latin typeface="Arial Black" pitchFamily="34" charset="0"/>
              </a:rPr>
              <a:t>	</a:t>
            </a:r>
            <a:r>
              <a:rPr lang="en-US" altLang="en-US" sz="2400" b="1" dirty="0">
                <a:solidFill>
                  <a:schemeClr val="accent2"/>
                </a:solidFill>
                <a:latin typeface="Arial Black" pitchFamily="34" charset="0"/>
              </a:rPr>
              <a:t>	</a:t>
            </a:r>
            <a:endParaRPr lang="en-US" altLang="en-US" b="1" dirty="0">
              <a:solidFill>
                <a:srgbClr val="FF0000"/>
              </a:solidFill>
            </a:endParaRPr>
          </a:p>
          <a:p>
            <a:pPr marR="0" algn="ctr" eaLnBrk="1" hangingPunct="1">
              <a:lnSpc>
                <a:spcPct val="90000"/>
              </a:lnSpc>
              <a:buClr>
                <a:srgbClr val="404040"/>
              </a:buClr>
              <a:buFont typeface="Arial" charset="0"/>
              <a:buChar char="•"/>
            </a:pP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C349C49-1337-4786-A821-8615EFF43CFC}" type="slidenum">
              <a:rPr lang="en-US" altLang="en-US" sz="10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>
              <a:latin typeface="Arial" charset="0"/>
            </a:endParaRPr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FCF4AD8E-2B10-FDCB-24A3-5CC0B21F37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603" y="2667000"/>
            <a:ext cx="2128997" cy="1781317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100" dirty="0"/>
              <a:t>Mrs. </a:t>
            </a:r>
            <a:r>
              <a:rPr lang="en-US" sz="1100"/>
              <a:t>Etheridge</a:t>
            </a:r>
            <a:r>
              <a:rPr lang="en-US" sz="1100" dirty="0"/>
              <a:t>/Mrs. Reed (K)  </a:t>
            </a:r>
          </a:p>
          <a:p>
            <a:r>
              <a:rPr lang="en-US" sz="1100" dirty="0"/>
              <a:t>Mrs. </a:t>
            </a:r>
            <a:r>
              <a:rPr lang="en-US" sz="1100" dirty="0" err="1"/>
              <a:t>Copp</a:t>
            </a:r>
            <a:r>
              <a:rPr lang="en-US" sz="1100" dirty="0"/>
              <a:t>/Mrs. Ryan (1)	 Mme. Ross (1 FI)</a:t>
            </a:r>
          </a:p>
          <a:p>
            <a:r>
              <a:rPr lang="en-US" sz="1100" dirty="0"/>
              <a:t>Mrs. Davies (2)                         	Mme. Bright/Mme. MacArthur/Mme. Bower (2 FI)</a:t>
            </a:r>
          </a:p>
          <a:p>
            <a:r>
              <a:rPr lang="en-US" sz="1100" dirty="0"/>
              <a:t>Mrs. Linton/Mr. Steeves (3)       	Mme. Henderson (3 FI)</a:t>
            </a:r>
          </a:p>
          <a:p>
            <a:r>
              <a:rPr lang="en-US" sz="1100" dirty="0"/>
              <a:t>Mrs. Prebble (4)		Mme. Chetwynd (4 FI)</a:t>
            </a:r>
          </a:p>
          <a:p>
            <a:r>
              <a:rPr lang="en-US" sz="1100" dirty="0"/>
              <a:t>Mrs. Crawford (4/5)		Mme. </a:t>
            </a:r>
            <a:r>
              <a:rPr lang="en-US" sz="1100" dirty="0" err="1"/>
              <a:t>Caissie</a:t>
            </a:r>
            <a:r>
              <a:rPr lang="en-US" sz="1100" dirty="0"/>
              <a:t> (5FI)          Mme. Chiasson (5 IF)</a:t>
            </a:r>
          </a:p>
          <a:p>
            <a:endParaRPr lang="en-US" sz="1100" dirty="0"/>
          </a:p>
          <a:p>
            <a:r>
              <a:rPr lang="en-US" sz="1100" dirty="0"/>
              <a:t>Resource Teachers:   Mrs. Dorcas/Ms. </a:t>
            </a:r>
            <a:r>
              <a:rPr lang="en-US" sz="1100" dirty="0" err="1"/>
              <a:t>Keirstead</a:t>
            </a:r>
            <a:endParaRPr lang="en-US" sz="1100" dirty="0"/>
          </a:p>
          <a:p>
            <a:r>
              <a:rPr lang="en-US" sz="1100" dirty="0"/>
              <a:t>Guidance:	Mrs. LeBlanc  </a:t>
            </a:r>
          </a:p>
          <a:p>
            <a:r>
              <a:rPr lang="en-US" sz="1100" dirty="0"/>
              <a:t>Admin. Assistant:	Ms. Hawkins</a:t>
            </a:r>
          </a:p>
          <a:p>
            <a:r>
              <a:rPr lang="en-US" sz="1100" dirty="0"/>
              <a:t>BIM (Behavior Intervention Mentor)   Mrs. Chase</a:t>
            </a:r>
          </a:p>
          <a:p>
            <a:r>
              <a:rPr lang="en-US" sz="1100" dirty="0"/>
              <a:t>EAL:		Mrs. O’Connell</a:t>
            </a:r>
          </a:p>
          <a:p>
            <a:r>
              <a:rPr lang="en-US" sz="1100" dirty="0"/>
              <a:t>Physical Education:	Ms. MacGregor/Ms. Petrie/Mme. Bower</a:t>
            </a:r>
          </a:p>
          <a:p>
            <a:r>
              <a:rPr lang="en-US" sz="1100" dirty="0"/>
              <a:t>Music Teachers:	Ms. MacGregor/Ms. Petrie</a:t>
            </a:r>
          </a:p>
          <a:p>
            <a:r>
              <a:rPr lang="en-US" sz="1100" dirty="0"/>
              <a:t>Librarian Mrs. cook</a:t>
            </a:r>
          </a:p>
          <a:p>
            <a:endParaRPr lang="en-US" sz="1100" dirty="0"/>
          </a:p>
          <a:p>
            <a:r>
              <a:rPr lang="en-US" sz="1100" dirty="0"/>
              <a:t>Mrs. </a:t>
            </a:r>
            <a:r>
              <a:rPr lang="en-US" sz="1100" dirty="0" err="1"/>
              <a:t>Retieff</a:t>
            </a:r>
            <a:r>
              <a:rPr lang="en-US" sz="1100" dirty="0"/>
              <a:t>	Mrs. </a:t>
            </a:r>
            <a:r>
              <a:rPr lang="en-US" sz="1100" dirty="0" err="1"/>
              <a:t>Trefry</a:t>
            </a:r>
            <a:r>
              <a:rPr lang="en-US" sz="1100" dirty="0"/>
              <a:t>		Mrs. Munn		Mrs. Woodcock	</a:t>
            </a:r>
          </a:p>
          <a:p>
            <a:r>
              <a:rPr lang="en-US" sz="1100" dirty="0"/>
              <a:t>Mrs. Coffey	Mrs. Carson		Mrs. Hicks		</a:t>
            </a:r>
          </a:p>
          <a:p>
            <a:r>
              <a:rPr lang="en-US" sz="1100" dirty="0"/>
              <a:t>Ms. Desai	Mrs. Hare		Mrs. Wiggins-Pott</a:t>
            </a:r>
          </a:p>
          <a:p>
            <a:pPr marL="109537" indent="0">
              <a:buNone/>
            </a:pPr>
            <a:endParaRPr lang="en-US" sz="1100" dirty="0"/>
          </a:p>
          <a:p>
            <a:endParaRPr lang="en-US" sz="11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Priestman Staff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27122D-C44C-480F-81C7-5E8E08C9EBD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7956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4928706"/>
              </p:ext>
            </p:extLst>
          </p:nvPr>
        </p:nvGraphicFramePr>
        <p:xfrm>
          <a:off x="419100" y="1066800"/>
          <a:ext cx="8305800" cy="4611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56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0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1745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TIME</a:t>
                      </a:r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ITEM</a:t>
                      </a:r>
                    </a:p>
                  </a:txBody>
                  <a:tcPr marT="45737" marB="4573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041">
                <a:tc>
                  <a:txBody>
                    <a:bodyPr/>
                    <a:lstStyle/>
                    <a:p>
                      <a:r>
                        <a:rPr lang="en-US" sz="1600" b="0" dirty="0"/>
                        <a:t>7:45 - 8:00</a:t>
                      </a:r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Bus and drop-off arrival time</a:t>
                      </a:r>
                      <a:endParaRPr lang="en-US" sz="1400" b="1" dirty="0"/>
                    </a:p>
                  </a:txBody>
                  <a:tcPr marT="45737" marB="4573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098">
                <a:tc>
                  <a:txBody>
                    <a:bodyPr/>
                    <a:lstStyle/>
                    <a:p>
                      <a:r>
                        <a:rPr lang="en-US" sz="1600" b="0" dirty="0"/>
                        <a:t>8:00</a:t>
                      </a:r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Bell –</a:t>
                      </a:r>
                      <a:r>
                        <a:rPr lang="en-US" sz="1600" b="0" baseline="0" dirty="0"/>
                        <a:t> students come into school</a:t>
                      </a:r>
                      <a:endParaRPr lang="en-US" sz="1600" b="0" dirty="0"/>
                    </a:p>
                  </a:txBody>
                  <a:tcPr marT="45737" marB="4573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098">
                <a:tc>
                  <a:txBody>
                    <a:bodyPr/>
                    <a:lstStyle/>
                    <a:p>
                      <a:r>
                        <a:rPr lang="en-US" sz="1600" b="0" dirty="0"/>
                        <a:t>8:20</a:t>
                      </a:r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Specialist’s classes begins (Music and PE)</a:t>
                      </a:r>
                    </a:p>
                  </a:txBody>
                  <a:tcPr marT="45737" marB="4573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098">
                <a:tc>
                  <a:txBody>
                    <a:bodyPr/>
                    <a:lstStyle/>
                    <a:p>
                      <a:r>
                        <a:rPr lang="en-US" sz="1600" b="0" dirty="0"/>
                        <a:t>10:20 </a:t>
                      </a:r>
                      <a:r>
                        <a:rPr lang="en-US" sz="1600" b="0" baseline="0" dirty="0"/>
                        <a:t>– 10:40</a:t>
                      </a:r>
                      <a:endParaRPr lang="en-US" sz="1600" b="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Recess (K-5)</a:t>
                      </a:r>
                    </a:p>
                  </a:txBody>
                  <a:tcPr marT="45737" marB="4573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098">
                <a:tc>
                  <a:txBody>
                    <a:bodyPr/>
                    <a:lstStyle/>
                    <a:p>
                      <a:r>
                        <a:rPr lang="en-US" sz="1600" b="0" dirty="0"/>
                        <a:t>10:45 – 12:00</a:t>
                      </a:r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Instruction </a:t>
                      </a:r>
                    </a:p>
                  </a:txBody>
                  <a:tcPr marT="45737" marB="4573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0021">
                <a:tc>
                  <a:txBody>
                    <a:bodyPr/>
                    <a:lstStyle/>
                    <a:p>
                      <a:r>
                        <a:rPr lang="en-US" sz="1600" b="0" dirty="0"/>
                        <a:t>12:05 -</a:t>
                      </a:r>
                      <a:r>
                        <a:rPr lang="en-US" sz="1600" b="0" baseline="0" dirty="0"/>
                        <a:t> 12:35</a:t>
                      </a:r>
                    </a:p>
                    <a:p>
                      <a:endParaRPr lang="en-US" sz="1600" b="0" baseline="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r>
                        <a:rPr lang="en-US" sz="1600" b="0" baseline="0" dirty="0"/>
                        <a:t>Intramurals/recess</a:t>
                      </a:r>
                    </a:p>
                    <a:p>
                      <a:r>
                        <a:rPr lang="en-US" sz="1600" b="0" baseline="0" dirty="0"/>
                        <a:t>Lunch</a:t>
                      </a:r>
                    </a:p>
                  </a:txBody>
                  <a:tcPr marT="45737" marB="4573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0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12:40 – 2:35</a:t>
                      </a:r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r>
                        <a:rPr lang="en-US" sz="1600" b="0" baseline="0" dirty="0"/>
                        <a:t>Instruction</a:t>
                      </a:r>
                    </a:p>
                  </a:txBody>
                  <a:tcPr marT="45737" marB="4573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098">
                <a:tc>
                  <a:txBody>
                    <a:bodyPr/>
                    <a:lstStyle/>
                    <a:p>
                      <a:r>
                        <a:rPr lang="en-US" sz="1600" b="0" dirty="0"/>
                        <a:t>1:30</a:t>
                      </a:r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Dismissal Grades K-2</a:t>
                      </a:r>
                    </a:p>
                  </a:txBody>
                  <a:tcPr marT="45737" marB="4573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098">
                <a:tc>
                  <a:txBody>
                    <a:bodyPr/>
                    <a:lstStyle/>
                    <a:p>
                      <a:r>
                        <a:rPr lang="en-US" sz="1600" b="0" dirty="0"/>
                        <a:t>2:45</a:t>
                      </a:r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Dismissal</a:t>
                      </a:r>
                      <a:r>
                        <a:rPr lang="en-US" sz="1600" b="0" baseline="0" dirty="0"/>
                        <a:t> Grades 3-5</a:t>
                      </a:r>
                      <a:endParaRPr lang="en-US" sz="1600" b="0" dirty="0"/>
                    </a:p>
                  </a:txBody>
                  <a:tcPr marT="45737" marB="4573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098">
                <a:tc>
                  <a:txBody>
                    <a:bodyPr/>
                    <a:lstStyle/>
                    <a:p>
                      <a:r>
                        <a:rPr lang="en-US" sz="1600" b="0" dirty="0"/>
                        <a:t>*11:30</a:t>
                      </a:r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Wednesday Dismissal K-5</a:t>
                      </a:r>
                    </a:p>
                  </a:txBody>
                  <a:tcPr marT="45737" marB="4573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9098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l"/>
                      <a:endParaRPr lang="en-US" sz="1600" b="0" baseline="0" dirty="0"/>
                    </a:p>
                  </a:txBody>
                  <a:tcPr marT="45737" marB="4573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130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CC3F3DE-8DC4-40FF-B25C-5E90F9E90883}" type="slidenum">
              <a:rPr lang="en-US" altLang="en-US" sz="10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>
              <a:latin typeface="Arial" charset="0"/>
            </a:endParaRPr>
          </a:p>
        </p:txBody>
      </p:sp>
      <p:sp>
        <p:nvSpPr>
          <p:cNvPr id="11308" name="Rectangle 4"/>
          <p:cNvSpPr>
            <a:spLocks noChangeArrowheads="1"/>
          </p:cNvSpPr>
          <p:nvPr/>
        </p:nvSpPr>
        <p:spPr bwMode="auto">
          <a:xfrm>
            <a:off x="533400" y="76200"/>
            <a:ext cx="8077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3200" b="1" dirty="0">
                <a:solidFill>
                  <a:srgbClr val="0033CC"/>
                </a:solidFill>
              </a:rPr>
              <a:t>SCHOOL HOURS 2022-2023</a:t>
            </a:r>
          </a:p>
        </p:txBody>
      </p:sp>
      <p:pic>
        <p:nvPicPr>
          <p:cNvPr id="11309" name="Picture 43" descr="C:\Users\bonnie.seale\AppData\Local\Microsoft\Windows\Temporary Internet Files\Content.IE5\8BFU3Q0M\Alarm-clock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563" y="3581400"/>
            <a:ext cx="1997075" cy="209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670AAECA-0963-883B-A595-D86881CE18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5700642"/>
            <a:ext cx="1214597" cy="89065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521575" cy="2895600"/>
          </a:xfrm>
        </p:spPr>
        <p:txBody>
          <a:bodyPr rtlCol="0">
            <a:normAutofit lnSpcReduction="10000"/>
          </a:bodyPr>
          <a:lstStyle/>
          <a:p>
            <a:pPr marL="365760" indent="-256032" eaLnBrk="1" fontAlgn="auto" hangingPunct="1"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en-US" sz="3200" dirty="0"/>
              <a:t>For School Closures please check</a:t>
            </a:r>
            <a:r>
              <a:rPr lang="en-US" sz="2800" dirty="0"/>
              <a:t>:</a:t>
            </a:r>
          </a:p>
          <a:p>
            <a:pPr marL="457200" indent="-457200" eaLnBrk="1" fontAlgn="auto" hangingPunct="1">
              <a:spcAft>
                <a:spcPts val="1200"/>
              </a:spcAft>
              <a:buFont typeface="Wingdings" panose="05000000000000000000" pitchFamily="2" charset="2"/>
              <a:buChar char="v"/>
              <a:defRPr/>
            </a:pPr>
            <a:r>
              <a:rPr lang="en-US" sz="2400" dirty="0"/>
              <a:t>Local Radio Stations – Primary Source</a:t>
            </a:r>
          </a:p>
          <a:p>
            <a:pPr marL="457200" indent="-457200" eaLnBrk="1" fontAlgn="auto" hangingPunct="1">
              <a:spcAft>
                <a:spcPts val="1200"/>
              </a:spcAft>
              <a:buFont typeface="Wingdings" panose="05000000000000000000" pitchFamily="2" charset="2"/>
              <a:buChar char="v"/>
              <a:defRPr/>
            </a:pPr>
            <a:r>
              <a:rPr lang="en-US" sz="2400" dirty="0"/>
              <a:t>ASD-W Website – </a:t>
            </a:r>
            <a:r>
              <a:rPr lang="en-US" sz="2400" dirty="0">
                <a:hlinkClick r:id="rId2"/>
              </a:rPr>
              <a:t>http://web1.nbed.nb.ca/sites/ASD-W/transportation/Pages/Closures.aspx</a:t>
            </a:r>
            <a:r>
              <a:rPr lang="en-US" sz="2400" dirty="0"/>
              <a:t>  </a:t>
            </a:r>
            <a:endParaRPr lang="en-US" sz="2400" dirty="0">
              <a:solidFill>
                <a:srgbClr val="FF0000"/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400" dirty="0"/>
              <a:t> ZONE 6</a:t>
            </a: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99A6277-07D6-450A-B80D-0430754E7934}" type="slidenum">
              <a:rPr lang="en-US" altLang="en-US" sz="1000" smtClean="0">
                <a:solidFill>
                  <a:srgbClr val="FFFFFF"/>
                </a:solidFill>
                <a:latin typeface="Times New Roman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rgbClr val="0033CC"/>
                </a:solidFill>
              </a:rPr>
              <a:t>School closures</a:t>
            </a:r>
          </a:p>
        </p:txBody>
      </p:sp>
      <p:pic>
        <p:nvPicPr>
          <p:cNvPr id="12293" name="Picture 1" descr="C:\Users\bonnie.seale\AppData\Local\Microsoft\Windows\Temporary Internet Files\Content.IE5\2JARRUHS\Radio-icon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312" y="3844924"/>
            <a:ext cx="242887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650288" cy="3733800"/>
          </a:xfrm>
        </p:spPr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lnSpc>
                <a:spcPct val="90000"/>
              </a:lnSpc>
              <a:spcAft>
                <a:spcPts val="2400"/>
              </a:spcAft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Safety Week is in October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lvl="1" indent="-342900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Drop Off/Pick Up (please do not block bus lane)</a:t>
            </a:r>
          </a:p>
          <a:p>
            <a:pPr marL="342900" lvl="1" indent="-342900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Safe Arrival Program - Parents required to call &amp; notify school (School Messenger)</a:t>
            </a:r>
          </a:p>
          <a:p>
            <a:pPr marL="342900" lvl="1" indent="-342900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Fire Drills, School/Bus Evacuation and “Lock-down”</a:t>
            </a:r>
          </a:p>
          <a:p>
            <a:pPr marL="342900" lvl="1" indent="-342900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Procedures are reviewed &amp; practiced</a:t>
            </a:r>
          </a:p>
          <a:p>
            <a:pPr marL="342900" lvl="1" indent="-342900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Parents-please drop off your child at foyer in front of office. 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96F8C05-04D7-4546-9D11-8825DB9B1D4E}" type="slidenum">
              <a:rPr lang="en-US" altLang="en-US" sz="10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>
              <a:latin typeface="Arial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25488" y="304800"/>
            <a:ext cx="7521575" cy="5492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3200" dirty="0">
                <a:solidFill>
                  <a:srgbClr val="0033CC"/>
                </a:solidFill>
                <a:cs typeface="Trebuchet MS" pitchFamily="34" charset="0"/>
              </a:rPr>
              <a:t>SCHOOL INFORMATION</a:t>
            </a:r>
          </a:p>
        </p:txBody>
      </p:sp>
      <p:pic>
        <p:nvPicPr>
          <p:cNvPr id="16389" name="Picture 5" descr="C:\Users\bonnie.seale\AppData\Local\Microsoft\Windows\Temporary Internet Files\Content.IE5\VPQ4FRP5\crosswalk-color[1]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002961"/>
            <a:ext cx="1571625" cy="140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801F5F0D-A651-9B7A-EEAF-A740383F22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275" y="5172515"/>
            <a:ext cx="1214597" cy="8906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0"/>
            <a:ext cx="8839200" cy="3429000"/>
          </a:xfrm>
        </p:spPr>
        <p:txBody>
          <a:bodyPr rtlCol="0">
            <a:normAutofit/>
          </a:bodyPr>
          <a:lstStyle/>
          <a:p>
            <a:pPr marL="452628" indent="-342900" eaLnBrk="1" fontAlgn="auto" hangingPunct="1">
              <a:spcAft>
                <a:spcPts val="18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Take part in daily homework (support, encourage)</a:t>
            </a:r>
          </a:p>
          <a:p>
            <a:pPr marL="452628" indent="-342900" eaLnBrk="1" fontAlgn="auto" hangingPunct="1">
              <a:spcAft>
                <a:spcPts val="18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en-US" sz="2400" dirty="0">
                <a:solidFill>
                  <a:srgbClr val="FF0000"/>
                </a:solidFill>
              </a:rPr>
              <a:t>Volunteer for School -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Criminal Record checks &amp; review and completion of Policy 701 are required in order to volunteer</a:t>
            </a:r>
          </a:p>
          <a:p>
            <a:pPr marL="452628" indent="-342900" eaLnBrk="1" fontAlgn="auto" hangingPunct="1">
              <a:spcAft>
                <a:spcPts val="18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FOPS (Home and School)</a:t>
            </a:r>
          </a:p>
          <a:p>
            <a:pPr marL="452628" indent="-342900" eaLnBrk="1" fontAlgn="auto" hangingPunct="1">
              <a:spcAft>
                <a:spcPts val="18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PSSC (Parent School Support Committee)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EF7876F-AD91-4B21-923A-FA7A58A2A8BD}" type="slidenum">
              <a:rPr lang="en-US" altLang="en-US" sz="10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>
              <a:latin typeface="Arial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2550" y="609600"/>
            <a:ext cx="9034463" cy="54927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>
                <a:solidFill>
                  <a:srgbClr val="FF0000"/>
                </a:solidFill>
                <a:cs typeface="Trebuchet MS" pitchFamily="34" charset="0"/>
              </a:rPr>
              <a:t>PARENT INVOLVEMENT : </a:t>
            </a:r>
            <a:r>
              <a:rPr lang="en-US" sz="2400" dirty="0">
                <a:solidFill>
                  <a:srgbClr val="2140DD"/>
                </a:solidFill>
                <a:latin typeface="Franklin Gothic" panose="02000003060000020004" pitchFamily="2" charset="0"/>
                <a:cs typeface="Trebuchet MS" pitchFamily="34" charset="0"/>
              </a:rPr>
              <a:t>Priestman Elementary is YOUR School</a:t>
            </a:r>
            <a:endParaRPr lang="en-US" sz="2000" dirty="0">
              <a:solidFill>
                <a:srgbClr val="2140DD"/>
              </a:solidFill>
              <a:latin typeface="Franklin Gothic" panose="02000003060000020004" pitchFamily="2" charset="0"/>
              <a:cs typeface="Trebuchet MS" pitchFamily="34" charset="0"/>
            </a:endParaRPr>
          </a:p>
        </p:txBody>
      </p:sp>
      <p:pic>
        <p:nvPicPr>
          <p:cNvPr id="22533" name="Picture 7" descr="C:\Users\bonnie.seale\AppData\Local\Microsoft\Windows\Temporary Internet Files\Content.IE5\VPQ4FRP5\homeworkclipart[1]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95600"/>
            <a:ext cx="1022350" cy="999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ED75491A-4C86-5C0F-F51E-C7B3BE087B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815" y="5480357"/>
            <a:ext cx="1214597" cy="8906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79513"/>
            <a:ext cx="8610600" cy="4298950"/>
          </a:xfrm>
        </p:spPr>
        <p:txBody>
          <a:bodyPr rtlCol="0">
            <a:normAutofit/>
          </a:bodyPr>
          <a:lstStyle/>
          <a:p>
            <a:pPr marL="452628" indent="-34290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Wingdings 3" pitchFamily="18" charset="2"/>
              <a:buBlip>
                <a:blip r:embed="rId2"/>
              </a:buBlip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Phone:  </a:t>
            </a:r>
          </a:p>
          <a:p>
            <a:pPr marL="685800" lvl="4" indent="0" eaLnBrk="1" fontAlgn="auto" hangingPunct="1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Office: 453-5424   </a:t>
            </a:r>
          </a:p>
          <a:p>
            <a:pPr marL="452628" indent="-342900" eaLnBrk="1" fontAlgn="auto" hangingPunct="1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Wingdings 3" pitchFamily="18" charset="2"/>
              <a:buBlip>
                <a:blip r:embed="rId2"/>
              </a:buBlip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Email is another source of communication</a:t>
            </a:r>
          </a:p>
          <a:p>
            <a:pPr marL="685800" lvl="4" indent="0" eaLnBrk="1" fontAlgn="auto" hangingPunct="1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Email: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calvin.anderson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/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andrea.bower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/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cherie.hawkins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hlinkClick r:id="rId3"/>
            </a:endParaRPr>
          </a:p>
          <a:p>
            <a:pPr marL="685800" lvl="4" indent="0" eaLnBrk="1" fontAlgn="auto" hangingPunct="1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pitchFamily="18" charset="2"/>
              <a:buNone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@nbed.nb.ca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2628" indent="-342900" eaLnBrk="1" fontAlgn="auto" hangingPunct="1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3" pitchFamily="18" charset="2"/>
              <a:buBlip>
                <a:blip r:embed="rId2"/>
              </a:buBlip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Website: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http://Web1.nbed.nb.ca/sites/ASD-W/PriestmanStreet/Pages/default.aspx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2628" indent="-342900" eaLnBrk="1" fontAlgn="auto" hangingPunct="1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3" pitchFamily="18" charset="2"/>
              <a:buBlip>
                <a:blip r:embed="rId2"/>
              </a:buBlip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School Messenger (email and phone)</a:t>
            </a:r>
          </a:p>
          <a:p>
            <a:pPr marL="452628" indent="-342900" eaLnBrk="1" fontAlgn="auto" hangingPunct="1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3" pitchFamily="18" charset="2"/>
              <a:buBlip>
                <a:blip r:embed="rId2"/>
              </a:buBlip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Student agenda, memos, calls home</a:t>
            </a:r>
          </a:p>
          <a:p>
            <a:pPr marL="452628" indent="-342900" eaLnBrk="1" fontAlgn="auto" hangingPunct="1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Wingdings 3" pitchFamily="18" charset="2"/>
              <a:buBlip>
                <a:blip r:embed="rId2"/>
              </a:buBlip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Safe Arrival Program (Late? Sick? Email or call office to let us know!) 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7B92A50-787D-4D6A-8A76-3A577596645E}" type="slidenum">
              <a:rPr lang="en-US" altLang="en-US" sz="10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>
              <a:latin typeface="Arial" charset="0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>
                <a:solidFill>
                  <a:srgbClr val="0033CC"/>
                </a:solidFill>
                <a:cs typeface="Trebuchet MS" pitchFamily="34" charset="0"/>
              </a:rPr>
              <a:t>COMMUNICATION</a:t>
            </a:r>
          </a:p>
        </p:txBody>
      </p:sp>
      <p:pic>
        <p:nvPicPr>
          <p:cNvPr id="14341" name="Picture 5" descr="C:\Users\bonnie.seale\AppData\Local\Microsoft\Windows\Temporary Internet Files\Content.IE5\2JARRUHS\social-media-communication-linchi-kwok-blog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EEEDEB"/>
              </a:clrFrom>
              <a:clrTo>
                <a:srgbClr val="EEEDE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2400"/>
            <a:ext cx="24669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AB08EC3A-40A4-0753-4C86-8F5078FC8B5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363" y="5545896"/>
            <a:ext cx="1214597" cy="8906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47800"/>
            <a:ext cx="8839200" cy="3352800"/>
          </a:xfrm>
        </p:spPr>
        <p:txBody>
          <a:bodyPr/>
          <a:lstStyle/>
          <a:p>
            <a:pPr marL="609600" indent="-609600" eaLnBrk="1" hangingPunct="1">
              <a:spcAft>
                <a:spcPts val="1200"/>
              </a:spcAft>
              <a:buFont typeface="Wingdings 3" pitchFamily="18" charset="2"/>
              <a:buBlip>
                <a:blip r:embed="rId2"/>
              </a:buBlip>
            </a:pPr>
            <a:r>
              <a:rPr lang="en-US" altLang="en-US" sz="2200" u="sng" dirty="0"/>
              <a:t>Student Data Collection Form</a:t>
            </a:r>
            <a:r>
              <a:rPr lang="en-US" altLang="en-US" sz="2200" dirty="0"/>
              <a:t> – September  </a:t>
            </a:r>
          </a:p>
          <a:p>
            <a:pPr marL="609600" indent="-609600" eaLnBrk="1" hangingPunct="1">
              <a:spcAft>
                <a:spcPts val="1200"/>
              </a:spcAft>
              <a:buFont typeface="Wingdings 3" pitchFamily="18" charset="2"/>
              <a:buBlip>
                <a:blip r:embed="rId2"/>
              </a:buBlip>
            </a:pPr>
            <a:r>
              <a:rPr lang="en-US" altLang="en-US" sz="2200" u="sng" dirty="0"/>
              <a:t>Photo Release Information </a:t>
            </a:r>
            <a:r>
              <a:rPr lang="en-US" altLang="en-US" sz="2200" dirty="0"/>
              <a:t>– September</a:t>
            </a:r>
          </a:p>
          <a:p>
            <a:pPr marL="609600" indent="-609600" eaLnBrk="1" hangingPunct="1">
              <a:spcAft>
                <a:spcPts val="1200"/>
              </a:spcAft>
              <a:buFont typeface="Wingdings 3" pitchFamily="18" charset="2"/>
              <a:buBlip>
                <a:blip r:embed="rId2"/>
              </a:buBlip>
            </a:pPr>
            <a:r>
              <a:rPr lang="en-US" altLang="en-US" sz="2200" u="sng" dirty="0"/>
              <a:t>After School Pick-Up </a:t>
            </a:r>
            <a:r>
              <a:rPr lang="en-US" altLang="en-US" sz="2200" dirty="0"/>
              <a:t>– September</a:t>
            </a:r>
          </a:p>
          <a:p>
            <a:pPr marL="609600" indent="-609600" eaLnBrk="1" hangingPunct="1">
              <a:spcAft>
                <a:spcPts val="1200"/>
              </a:spcAft>
              <a:buFont typeface="Wingdings 3" pitchFamily="18" charset="2"/>
              <a:buBlip>
                <a:blip r:embed="rId2"/>
              </a:buBlip>
            </a:pPr>
            <a:r>
              <a:rPr lang="en-US" altLang="en-US" sz="2200" u="sng" dirty="0"/>
              <a:t>Immunization Records </a:t>
            </a:r>
            <a:r>
              <a:rPr lang="en-US" altLang="en-US" sz="2200" dirty="0"/>
              <a:t>– September </a:t>
            </a:r>
          </a:p>
          <a:p>
            <a:pPr marL="609600" indent="-609600" eaLnBrk="1" hangingPunct="1">
              <a:spcAft>
                <a:spcPts val="1200"/>
              </a:spcAft>
              <a:buFont typeface="Wingdings 3" pitchFamily="18" charset="2"/>
              <a:buBlip>
                <a:blip r:embed="rId2"/>
              </a:buBlip>
            </a:pPr>
            <a:r>
              <a:rPr lang="en-US" altLang="en-US" sz="2200" u="sng" dirty="0"/>
              <a:t>Medical Plans Authorization Form </a:t>
            </a:r>
            <a:r>
              <a:rPr lang="en-US" altLang="en-US" sz="2200" dirty="0"/>
              <a:t>– review annually</a:t>
            </a:r>
          </a:p>
          <a:p>
            <a:pPr marL="609600" indent="-609600" eaLnBrk="1" hangingPunct="1">
              <a:spcAft>
                <a:spcPts val="1200"/>
              </a:spcAft>
              <a:buFont typeface="Wingdings 3" pitchFamily="18" charset="2"/>
              <a:buBlip>
                <a:blip r:embed="rId2"/>
              </a:buBlip>
            </a:pPr>
            <a:r>
              <a:rPr lang="en-US" altLang="en-US" sz="2200" u="sng" dirty="0"/>
              <a:t>Custody legal agreements </a:t>
            </a:r>
            <a:r>
              <a:rPr lang="en-US" altLang="en-US" sz="2200" dirty="0"/>
              <a:t>– review annually</a:t>
            </a:r>
          </a:p>
          <a:p>
            <a:pPr marL="609600" indent="-609600" eaLnBrk="1" hangingPunct="1">
              <a:spcAft>
                <a:spcPts val="600"/>
              </a:spcAft>
              <a:buFont typeface="Arial" charset="0"/>
              <a:buChar char="•"/>
            </a:pPr>
            <a:endParaRPr lang="en-US" altLang="en-US" sz="2400" dirty="0"/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134EC4A-423D-44A4-9DBD-5B271AC505FF}" type="slidenum">
              <a:rPr lang="en-US" altLang="en-US" sz="10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>
              <a:latin typeface="Arial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77200" cy="9239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3200" dirty="0">
                <a:solidFill>
                  <a:srgbClr val="0033CC"/>
                </a:solidFill>
                <a:cs typeface="Trebuchet MS" pitchFamily="34" charset="0"/>
              </a:rPr>
              <a:t>FORMS WE REQUIRE … </a:t>
            </a:r>
            <a:r>
              <a:rPr lang="en-US" altLang="en-US" sz="3200" i="1" dirty="0">
                <a:solidFill>
                  <a:srgbClr val="0033CC"/>
                </a:solidFill>
                <a:cs typeface="Trebuchet MS" pitchFamily="34" charset="0"/>
              </a:rPr>
              <a:t>if applicable</a:t>
            </a:r>
          </a:p>
        </p:txBody>
      </p:sp>
      <p:pic>
        <p:nvPicPr>
          <p:cNvPr id="2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620284DF-AA7F-1FB1-69E0-D5F0D42312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783" y="5518080"/>
            <a:ext cx="1214597" cy="8906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 Categories" ma:contentTypeID="0x010100F2A1E1E4D320C749A22EC3F91FD053D6008B3AB3032880C04E8C7617D1C863A6A7" ma:contentTypeVersion="9" ma:contentTypeDescription="" ma:contentTypeScope="" ma:versionID="93247804a5bcae3d70db2a42958fa700">
  <xsd:schema xmlns:xsd="http://www.w3.org/2001/XMLSchema" xmlns:xs="http://www.w3.org/2001/XMLSchema" xmlns:p="http://schemas.microsoft.com/office/2006/metadata/properties" xmlns:ns1="http://schemas.microsoft.com/sharepoint/v3" xmlns:ns2="1e050540-abf7-4cd0-9094-0488f67136b7" targetNamespace="http://schemas.microsoft.com/office/2006/metadata/properties" ma:root="true" ma:fieldsID="74b3428f22709e052531c03744b31297" ns1:_="" ns2:_="">
    <xsd:import namespace="http://schemas.microsoft.com/sharepoint/v3"/>
    <xsd:import namespace="1e050540-abf7-4cd0-9094-0488f67136b7"/>
    <xsd:element name="properties">
      <xsd:complexType>
        <xsd:sequence>
          <xsd:element name="documentManagement">
            <xsd:complexType>
              <xsd:all>
                <xsd:element ref="ns2:DocumentCategories"/>
                <xsd:element ref="ns2:DocumentForm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hidden="true" ma:internalName="PublishingStartDate" ma:readOnly="false">
      <xsd:simpleType>
        <xsd:restriction base="dms:Unknown"/>
      </xsd:simpleType>
    </xsd:element>
    <xsd:element name="PublishingExpirationDate" ma:index="11" nillable="true" ma:displayName="Scheduling End Date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050540-abf7-4cd0-9094-0488f67136b7" elementFormDefault="qualified">
    <xsd:import namespace="http://schemas.microsoft.com/office/2006/documentManagement/types"/>
    <xsd:import namespace="http://schemas.microsoft.com/office/infopath/2007/PartnerControls"/>
    <xsd:element name="DocumentCategories" ma:index="8" ma:displayName="Document Categories" ma:format="Dropdown" ma:internalName="DocumentCategories" ma:readOnly="false">
      <xsd:simpleType>
        <xsd:restriction base="dms:Choice">
          <xsd:enumeration value="ABC Tips"/>
          <xsd:enumeration value="Agenda"/>
          <xsd:enumeration value="Alumni"/>
          <xsd:enumeration value="Announcements"/>
          <xsd:enumeration value="Annual Report"/>
          <xsd:enumeration value="Archived"/>
          <xsd:enumeration value="Assemblies"/>
          <xsd:enumeration value="Awards"/>
          <xsd:enumeration value="Bullying Information"/>
          <xsd:enumeration value="Cafeteria"/>
          <xsd:enumeration value="Calendar"/>
          <xsd:enumeration value="Class Supply Lists"/>
          <xsd:enumeration value="Clubs"/>
          <xsd:enumeration value="Community"/>
          <xsd:enumeration value="Covid Information"/>
          <xsd:enumeration value="Data &amp; Reports"/>
          <xsd:enumeration value="District"/>
          <xsd:enumeration value="Drama"/>
          <xsd:enumeration value="English"/>
          <xsd:enumeration value="Exams"/>
          <xsd:enumeration value="Fine Arts"/>
          <xsd:enumeration value="French"/>
          <xsd:enumeration value="Graduation"/>
          <xsd:enumeration value="Guidance-Course Selection"/>
          <xsd:enumeration value="Guidance-Information"/>
          <xsd:enumeration value="Guidance-Scholarships"/>
          <xsd:enumeration value="Handbook"/>
          <xsd:enumeration value="Health"/>
          <xsd:enumeration value="Home and School"/>
          <xsd:enumeration value="Homework"/>
          <xsd:enumeration value="Hot Lunch"/>
          <xsd:enumeration value="Humanities"/>
          <xsd:enumeration value="Literacy"/>
          <xsd:enumeration value="Math"/>
          <xsd:enumeration value="Memo"/>
          <xsd:enumeration value="Misc"/>
          <xsd:enumeration value="Newcomers"/>
          <xsd:enumeration value="Newsletter"/>
          <xsd:enumeration value="Parent Information"/>
          <xsd:enumeration value="Portal"/>
          <xsd:enumeration value="Potato Harvest"/>
          <xsd:enumeration value="Policy"/>
          <xsd:enumeration value="Post-Secondary"/>
          <xsd:enumeration value="PSSC"/>
          <xsd:enumeration value="Registration"/>
          <xsd:enumeration value="Resource"/>
          <xsd:enumeration value="Schedule"/>
          <xsd:enumeration value="School Connects Messages"/>
          <xsd:enumeration value="School Improvement Plan"/>
          <xsd:enumeration value="School Information"/>
          <xsd:enumeration value="School Merchandise"/>
          <xsd:enumeration value="School Messenger Message"/>
          <xsd:enumeration value="Science"/>
          <xsd:enumeration value="Sexual Health Services"/>
          <xsd:enumeration value="Special Project"/>
          <xsd:enumeration value="Sports"/>
          <xsd:enumeration value="Student-Information"/>
          <xsd:enumeration value="Summer School"/>
          <xsd:enumeration value="Yearbook"/>
          <xsd:enumeration value="Vocational"/>
          <xsd:enumeration value="Voicemail"/>
          <xsd:enumeration value="Volunteer"/>
          <xsd:enumeration value="Weather"/>
        </xsd:restriction>
      </xsd:simpleType>
    </xsd:element>
    <xsd:element name="DocumentForm" ma:index="9" ma:displayName="Document Form" ma:default="No" ma:description="Is this a form?" ma:format="Dropdown" ma:internalName="DocumentForm" ma:readOnly="false">
      <xsd:simpleType>
        <xsd:restriction base="dms:Choice">
          <xsd:enumeration value="No"/>
          <xsd:enumeration value="Y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Categories xmlns="1e050540-abf7-4cd0-9094-0488f67136b7">Parent Information</DocumentCategories>
    <PublishingExpirationDate xmlns="http://schemas.microsoft.com/sharepoint/v3" xsi:nil="true"/>
    <DocumentForm xmlns="1e050540-abf7-4cd0-9094-0488f67136b7">No</DocumentForm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6DE54FE-6FA3-4127-B95A-5770E2C32963}"/>
</file>

<file path=customXml/itemProps2.xml><?xml version="1.0" encoding="utf-8"?>
<ds:datastoreItem xmlns:ds="http://schemas.openxmlformats.org/officeDocument/2006/customXml" ds:itemID="{B6A4E560-9EAD-4F8C-8281-98C02EE84A27}"/>
</file>

<file path=customXml/itemProps3.xml><?xml version="1.0" encoding="utf-8"?>
<ds:datastoreItem xmlns:ds="http://schemas.openxmlformats.org/officeDocument/2006/customXml" ds:itemID="{B94CD956-E9D6-40CE-96DF-70BAFE99A133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4576</TotalTime>
  <Words>593</Words>
  <Application>Microsoft Office PowerPoint</Application>
  <PresentationFormat>On-screen Show (4:3)</PresentationFormat>
  <Paragraphs>92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Arial</vt:lpstr>
      <vt:lpstr>Arial Black</vt:lpstr>
      <vt:lpstr>Arial Rounded MT Bold</vt:lpstr>
      <vt:lpstr>Franklin Gothic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 Priestman Elementary School  Anglophone School District - West</vt:lpstr>
      <vt:lpstr>Priestman Staff</vt:lpstr>
      <vt:lpstr>PowerPoint Presentation</vt:lpstr>
      <vt:lpstr>School closures</vt:lpstr>
      <vt:lpstr>SCHOOL INFORMATION</vt:lpstr>
      <vt:lpstr>PARENT INVOLVEMENT : Priestman Elementary is YOUR School</vt:lpstr>
      <vt:lpstr>COMMUNICATION</vt:lpstr>
      <vt:lpstr>FORMS WE REQUIRE … if applicable</vt:lpstr>
    </vt:vector>
  </TitlesOfParts>
  <Company>nbdoe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nbdoe</dc:creator>
  <cp:lastModifiedBy>Anderson, Calvin     (ASD-W)</cp:lastModifiedBy>
  <cp:revision>272</cp:revision>
  <cp:lastPrinted>2017-05-10T18:31:15Z</cp:lastPrinted>
  <dcterms:created xsi:type="dcterms:W3CDTF">2009-05-14T00:46:13Z</dcterms:created>
  <dcterms:modified xsi:type="dcterms:W3CDTF">2022-09-15T17:25:09Z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0x010100F2A1E1E4D320C749A22EC3F91FD053D6008B3AB3032880C04E8C7617D1C863A6A7</vt:lpwstr>
  </property>
</Properties>
</file>